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7570968a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7570968a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7570968a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7570968a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90fcecd4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90fcecd4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90fcecd4d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90fcecd4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90fcecd4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90fcecd4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90fcecd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90fcecd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 name="Shape 71"/>
        <p:cNvGrpSpPr/>
        <p:nvPr/>
      </p:nvGrpSpPr>
      <p:grpSpPr>
        <a:xfrm>
          <a:off x="0" y="0"/>
          <a:ext cx="0" cy="0"/>
          <a:chOff x="0" y="0"/>
          <a:chExt cx="0" cy="0"/>
        </a:xfrm>
      </p:grpSpPr>
      <p:sp>
        <p:nvSpPr>
          <p:cNvPr id="72" name="Google Shape;72;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73" name="Google Shape;73;p1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0" name="Google Shape;80;p1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 name="Google Shape;8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4" name="Google Shape;84;p1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5" name="Google Shape;85;p1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9" name="Google Shape;8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92" name="Google Shape;92;p1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3" name="Google Shape;9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96" name="Google Shape;9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00" name="Google Shape;100;p21"/>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1" name="Google Shape;101;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2" name="Google Shape;10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105" name="Google Shape;10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08" name="Google Shape;108;p23"/>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9" name="Google Shape;10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3"/>
          <p:cNvPicPr preferRelativeResize="0"/>
          <p:nvPr/>
        </p:nvPicPr>
        <p:blipFill rotWithShape="1">
          <a:blip r:embed="rId1">
            <a:alphaModFix/>
          </a:blip>
          <a:srcRect b="22215" l="0" r="8240" t="0"/>
          <a:stretch/>
        </p:blipFill>
        <p:spPr>
          <a:xfrm>
            <a:off x="6714375" y="0"/>
            <a:ext cx="2429625" cy="526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115" name="Shape 115"/>
        <p:cNvGrpSpPr/>
        <p:nvPr/>
      </p:nvGrpSpPr>
      <p:grpSpPr>
        <a:xfrm>
          <a:off x="0" y="0"/>
          <a:ext cx="0" cy="0"/>
          <a:chOff x="0" y="0"/>
          <a:chExt cx="0" cy="0"/>
        </a:xfrm>
      </p:grpSpPr>
      <p:sp>
        <p:nvSpPr>
          <p:cNvPr id="116" name="Google Shape;116;p25"/>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Zomato Restaurants Analysis</a:t>
            </a:r>
            <a:endParaRPr/>
          </a:p>
        </p:txBody>
      </p:sp>
      <p:sp>
        <p:nvSpPr>
          <p:cNvPr id="117" name="Google Shape;117;p25"/>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 demonstration by Arpit Shrotriya</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pic>
        <p:nvPicPr>
          <p:cNvPr id="182" name="Google Shape;182;p3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83" name="Google Shape;183;p3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84" name="Google Shape;184;p3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aleway"/>
                <a:ea typeface="Raleway"/>
                <a:cs typeface="Raleway"/>
                <a:sym typeface="Raleway"/>
              </a:rPr>
              <a:t>1. </a:t>
            </a:r>
            <a:r>
              <a:rPr b="1" lang="en" sz="2000">
                <a:solidFill>
                  <a:schemeClr val="lt2"/>
                </a:solidFill>
                <a:latin typeface="Raleway"/>
                <a:ea typeface="Raleway"/>
                <a:cs typeface="Raleway"/>
                <a:sym typeface="Raleway"/>
              </a:rPr>
              <a:t>Restaurant Distribution by Country</a:t>
            </a:r>
            <a:endParaRPr b="1" sz="2000">
              <a:solidFill>
                <a:schemeClr val="lt2"/>
              </a:solidFill>
              <a:latin typeface="Raleway"/>
              <a:ea typeface="Raleway"/>
              <a:cs typeface="Raleway"/>
              <a:sym typeface="Raleway"/>
            </a:endParaRPr>
          </a:p>
        </p:txBody>
      </p:sp>
      <p:sp>
        <p:nvSpPr>
          <p:cNvPr id="185" name="Google Shape;185;p3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This slide presents a table illustrating the distribution of restaurants opened in each country, providing valuable insights into the geographic spread of restaurant establishments.</a:t>
            </a:r>
            <a:endParaRPr sz="1200">
              <a:solidFill>
                <a:schemeClr val="dk2"/>
              </a:solidFill>
              <a:latin typeface="Raleway"/>
              <a:ea typeface="Raleway"/>
              <a:cs typeface="Raleway"/>
              <a:sym typeface="Raleway"/>
            </a:endParaRPr>
          </a:p>
          <a:p>
            <a:pPr indent="-317500" lvl="0" marL="457200" rtl="0" algn="l">
              <a:spcBef>
                <a:spcPts val="1600"/>
              </a:spcBef>
              <a:spcAft>
                <a:spcPts val="1000"/>
              </a:spcAft>
              <a:buClr>
                <a:schemeClr val="dk1"/>
              </a:buClr>
              <a:buSzPts val="1400"/>
              <a:buFont typeface="Raleway"/>
              <a:buChar char="➔"/>
            </a:pPr>
            <a:r>
              <a:t/>
            </a:r>
            <a:endParaRPr sz="1200">
              <a:solidFill>
                <a:schemeClr val="dk2"/>
              </a:solidFill>
              <a:latin typeface="Raleway"/>
              <a:ea typeface="Raleway"/>
              <a:cs typeface="Raleway"/>
              <a:sym typeface="Raleway"/>
            </a:endParaRPr>
          </a:p>
        </p:txBody>
      </p:sp>
      <p:pic>
        <p:nvPicPr>
          <p:cNvPr id="186" name="Google Shape;186;p34"/>
          <p:cNvPicPr preferRelativeResize="0"/>
          <p:nvPr/>
        </p:nvPicPr>
        <p:blipFill>
          <a:blip r:embed="rId5">
            <a:alphaModFix/>
          </a:blip>
          <a:stretch>
            <a:fillRect/>
          </a:stretch>
        </p:blipFill>
        <p:spPr>
          <a:xfrm>
            <a:off x="1360400" y="2727022"/>
            <a:ext cx="6423201" cy="2253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Restaurants Opened Each Year</a:t>
            </a:r>
            <a:endParaRPr sz="4000"/>
          </a:p>
          <a:p>
            <a:pPr indent="0" lvl="0" marL="0" rtl="0" algn="l">
              <a:spcBef>
                <a:spcPts val="0"/>
              </a:spcBef>
              <a:spcAft>
                <a:spcPts val="0"/>
              </a:spcAft>
              <a:buNone/>
            </a:pPr>
            <a:r>
              <a:t/>
            </a:r>
            <a:endParaRPr sz="4000"/>
          </a:p>
          <a:p>
            <a:pPr indent="0" lvl="0" marL="0" rtl="0" algn="l">
              <a:spcBef>
                <a:spcPts val="0"/>
              </a:spcBef>
              <a:spcAft>
                <a:spcPts val="0"/>
              </a:spcAft>
              <a:buNone/>
            </a:pPr>
            <a:r>
              <a:t/>
            </a:r>
            <a:endParaRPr sz="4000"/>
          </a:p>
        </p:txBody>
      </p:sp>
      <p:pic>
        <p:nvPicPr>
          <p:cNvPr id="192" name="Google Shape;192;p35"/>
          <p:cNvPicPr preferRelativeResize="0"/>
          <p:nvPr/>
        </p:nvPicPr>
        <p:blipFill>
          <a:blip r:embed="rId3">
            <a:alphaModFix/>
          </a:blip>
          <a:stretch>
            <a:fillRect/>
          </a:stretch>
        </p:blipFill>
        <p:spPr>
          <a:xfrm>
            <a:off x="972275" y="1720326"/>
            <a:ext cx="7199426" cy="293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accent5"/>
                </a:solidFill>
              </a:rPr>
              <a:t>Countries with Lesser Competition</a:t>
            </a:r>
            <a:endParaRPr sz="3900"/>
          </a:p>
          <a:p>
            <a:pPr indent="0" lvl="0" marL="0" rtl="0" algn="l">
              <a:spcBef>
                <a:spcPts val="1000"/>
              </a:spcBef>
              <a:spcAft>
                <a:spcPts val="0"/>
              </a:spcAft>
              <a:buNone/>
            </a:pPr>
            <a:r>
              <a:rPr b="0" lang="en" sz="1700"/>
              <a:t>Recommendations for countries where opening new restaurants could be strategically advantageous based on an analysis of the count of restaurants and the average cost for two people.</a:t>
            </a:r>
            <a:endParaRPr b="0" sz="1700"/>
          </a:p>
          <a:p>
            <a:pPr indent="0" lvl="0" marL="0" rtl="0" algn="l">
              <a:spcBef>
                <a:spcPts val="1000"/>
              </a:spcBef>
              <a:spcAft>
                <a:spcPts val="0"/>
              </a:spcAft>
              <a:buClr>
                <a:schemeClr val="dk2"/>
              </a:buClr>
              <a:buSzPts val="1100"/>
              <a:buFont typeface="Arial"/>
              <a:buNone/>
            </a:pPr>
            <a:r>
              <a:rPr b="0" lang="en" sz="1000"/>
              <a:t>Canada (Country Code 37):</a:t>
            </a:r>
            <a:endParaRPr b="0" sz="1000"/>
          </a:p>
          <a:p>
            <a:pPr indent="0" lvl="0" marL="0" rtl="0" algn="l">
              <a:spcBef>
                <a:spcPts val="1000"/>
              </a:spcBef>
              <a:spcAft>
                <a:spcPts val="0"/>
              </a:spcAft>
              <a:buClr>
                <a:schemeClr val="dk2"/>
              </a:buClr>
              <a:buSzPts val="1100"/>
              <a:buFont typeface="Arial"/>
              <a:buNone/>
            </a:pPr>
            <a:r>
              <a:rPr b="0" lang="en" sz="1000"/>
              <a:t>Reasoning: With only four cities having one restaurant each, Canada presents potential areas with relatively low competition, indicating opportunities for market entry and growth.</a:t>
            </a:r>
            <a:endParaRPr b="0" sz="1000"/>
          </a:p>
          <a:p>
            <a:pPr indent="0" lvl="0" marL="0" rtl="0" algn="l">
              <a:spcBef>
                <a:spcPts val="1000"/>
              </a:spcBef>
              <a:spcAft>
                <a:spcPts val="0"/>
              </a:spcAft>
              <a:buClr>
                <a:schemeClr val="dk2"/>
              </a:buClr>
              <a:buSzPts val="1100"/>
              <a:buFont typeface="Arial"/>
              <a:buNone/>
            </a:pPr>
            <a:r>
              <a:rPr b="0" lang="en" sz="1000"/>
              <a:t>Insights: The limited number of restaurants coupled with a diverse culinary landscape and moderate average cost for dining out make Canada an attractive market for new restaurant ventures.</a:t>
            </a:r>
            <a:endParaRPr b="0" sz="1000"/>
          </a:p>
          <a:p>
            <a:pPr indent="0" lvl="0" marL="0" rtl="0" algn="l">
              <a:spcBef>
                <a:spcPts val="1000"/>
              </a:spcBef>
              <a:spcAft>
                <a:spcPts val="0"/>
              </a:spcAft>
              <a:buClr>
                <a:schemeClr val="dk2"/>
              </a:buClr>
              <a:buSzPts val="1100"/>
              <a:buFont typeface="Arial"/>
              <a:buNone/>
            </a:pPr>
            <a:r>
              <a:rPr b="0" lang="en" sz="1000"/>
              <a:t>Australia (Country Code 14):</a:t>
            </a:r>
            <a:endParaRPr b="0" sz="1000"/>
          </a:p>
          <a:p>
            <a:pPr indent="0" lvl="0" marL="0" rtl="0" algn="l">
              <a:spcBef>
                <a:spcPts val="1000"/>
              </a:spcBef>
              <a:spcAft>
                <a:spcPts val="0"/>
              </a:spcAft>
              <a:buClr>
                <a:schemeClr val="dk2"/>
              </a:buClr>
              <a:buSzPts val="1100"/>
              <a:buFont typeface="Arial"/>
              <a:buNone/>
            </a:pPr>
            <a:r>
              <a:rPr b="0" lang="en" sz="1000"/>
              <a:t>Reasoning: Australia exhibits a favorable landscape for new restaurant openings, with each city featuring only one restaurant and offering nominal prices for dining out.</a:t>
            </a:r>
            <a:endParaRPr b="0" sz="1000"/>
          </a:p>
          <a:p>
            <a:pPr indent="0" lvl="0" marL="0" rtl="0" algn="l">
              <a:spcBef>
                <a:spcPts val="1000"/>
              </a:spcBef>
              <a:spcAft>
                <a:spcPts val="0"/>
              </a:spcAft>
              <a:buClr>
                <a:schemeClr val="dk2"/>
              </a:buClr>
              <a:buSzPts val="1100"/>
              <a:buFont typeface="Arial"/>
              <a:buNone/>
            </a:pPr>
            <a:r>
              <a:rPr b="0" lang="en" sz="1000"/>
              <a:t>Insights: The combination of low competition and affordable dining options suggests a conducive environment for establishing new culinary ventures in Australia.</a:t>
            </a:r>
            <a:endParaRPr b="0" sz="1000"/>
          </a:p>
          <a:p>
            <a:pPr indent="0" lvl="0" marL="0" rtl="0" algn="l">
              <a:spcBef>
                <a:spcPts val="1000"/>
              </a:spcBef>
              <a:spcAft>
                <a:spcPts val="1000"/>
              </a:spcAft>
              <a:buNone/>
            </a:pPr>
            <a:r>
              <a:t/>
            </a:r>
            <a:endParaRPr b="0"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37"/>
          <p:cNvSpPr txBox="1"/>
          <p:nvPr>
            <p:ph idx="1" type="body"/>
          </p:nvPr>
        </p:nvSpPr>
        <p:spPr>
          <a:xfrm>
            <a:off x="5474550" y="980400"/>
            <a:ext cx="33921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Expenditure on Food in Suggested Countries</a:t>
            </a:r>
            <a:endParaRPr sz="2400">
              <a:solidFill>
                <a:schemeClr val="dk1"/>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A concise summary of the average cost for two people dining out in the suggested countries. By presenting this information, stakeholders gain valuable insights into the financial expenditure associated with operating.</a:t>
            </a:r>
            <a:r>
              <a:rPr lang="en" sz="1800"/>
              <a:t> </a:t>
            </a:r>
            <a:endParaRPr sz="1800">
              <a:solidFill>
                <a:srgbClr val="000000"/>
              </a:solidFill>
            </a:endParaRPr>
          </a:p>
        </p:txBody>
      </p:sp>
      <p:pic>
        <p:nvPicPr>
          <p:cNvPr id="203" name="Google Shape;203;p37"/>
          <p:cNvPicPr preferRelativeResize="0"/>
          <p:nvPr/>
        </p:nvPicPr>
        <p:blipFill>
          <a:blip r:embed="rId3">
            <a:alphaModFix/>
          </a:blip>
          <a:stretch>
            <a:fillRect/>
          </a:stretch>
        </p:blipFill>
        <p:spPr>
          <a:xfrm>
            <a:off x="0" y="745650"/>
            <a:ext cx="5385600" cy="3652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38"/>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300">
                <a:solidFill>
                  <a:schemeClr val="dk1"/>
                </a:solidFill>
              </a:rPr>
              <a:t>Influence of Online Delivery and Table Booking</a:t>
            </a:r>
            <a:endParaRPr b="1" sz="2300">
              <a:solidFill>
                <a:schemeClr val="dk1"/>
              </a:solidFill>
            </a:endParaRPr>
          </a:p>
          <a:p>
            <a:pPr indent="0" lvl="0" marL="0" rtl="0" algn="l">
              <a:lnSpc>
                <a:spcPct val="115000"/>
              </a:lnSpc>
              <a:spcBef>
                <a:spcPts val="1600"/>
              </a:spcBef>
              <a:spcAft>
                <a:spcPts val="1600"/>
              </a:spcAft>
              <a:buNone/>
            </a:pPr>
            <a:r>
              <a:rPr lang="en" sz="1200">
                <a:solidFill>
                  <a:srgbClr val="374151"/>
                </a:solidFill>
                <a:highlight>
                  <a:srgbClr val="FFFFFF"/>
                </a:highlight>
                <a:latin typeface="Roboto"/>
                <a:ea typeface="Roboto"/>
                <a:cs typeface="Roboto"/>
                <a:sym typeface="Roboto"/>
              </a:rPr>
              <a:t>By examining the correlation between service offerings and customer feedback, stakeholders gain valuable insights into the importance of these services in enhancing overall customer satisfaction and loyalty.</a:t>
            </a:r>
            <a:endParaRPr sz="1800"/>
          </a:p>
        </p:txBody>
      </p:sp>
      <p:pic>
        <p:nvPicPr>
          <p:cNvPr id="209" name="Google Shape;209;p38"/>
          <p:cNvPicPr preferRelativeResize="0"/>
          <p:nvPr/>
        </p:nvPicPr>
        <p:blipFill rotWithShape="1">
          <a:blip r:embed="rId3">
            <a:alphaModFix/>
          </a:blip>
          <a:srcRect b="8615" l="0" r="0" t="8623"/>
          <a:stretch/>
        </p:blipFill>
        <p:spPr>
          <a:xfrm>
            <a:off x="4488725" y="0"/>
            <a:ext cx="4655272" cy="51435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Screen Shot 2015-11-20 at 9.47.21 AM.png" id="214" name="Google Shape;214;p39"/>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215" name="Google Shape;215;p39"/>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Distribution of Different Price Ranges</a:t>
            </a:r>
            <a:endParaRPr sz="4000"/>
          </a:p>
        </p:txBody>
      </p:sp>
      <p:pic>
        <p:nvPicPr>
          <p:cNvPr id="216" name="Google Shape;216;p39"/>
          <p:cNvPicPr preferRelativeResize="0"/>
          <p:nvPr/>
        </p:nvPicPr>
        <p:blipFill>
          <a:blip r:embed="rId4">
            <a:alphaModFix/>
          </a:blip>
          <a:stretch>
            <a:fillRect/>
          </a:stretch>
        </p:blipFill>
        <p:spPr>
          <a:xfrm>
            <a:off x="464725" y="2300550"/>
            <a:ext cx="6166674" cy="2363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pic>
        <p:nvPicPr>
          <p:cNvPr id="221" name="Google Shape;221;p40"/>
          <p:cNvPicPr preferRelativeResize="0"/>
          <p:nvPr/>
        </p:nvPicPr>
        <p:blipFill rotWithShape="1">
          <a:blip r:embed="rId3">
            <a:alphaModFix/>
          </a:blip>
          <a:srcRect b="7734" l="0" r="0" t="7734"/>
          <a:stretch/>
        </p:blipFill>
        <p:spPr>
          <a:xfrm>
            <a:off x="0" y="0"/>
            <a:ext cx="9143997" cy="5143498"/>
          </a:xfrm>
          <a:prstGeom prst="rect">
            <a:avLst/>
          </a:prstGeom>
          <a:noFill/>
          <a:ln>
            <a:noFill/>
          </a:ln>
        </p:spPr>
      </p:pic>
      <p:sp>
        <p:nvSpPr>
          <p:cNvPr id="222" name="Google Shape;222;p40"/>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0"/>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Conclusion</a:t>
            </a:r>
            <a:endParaRPr b="1" sz="2800">
              <a:solidFill>
                <a:schemeClr val="accent5"/>
              </a:solidFill>
            </a:endParaRPr>
          </a:p>
          <a:p>
            <a:pPr indent="0" lvl="0" marL="0" rtl="0" algn="l">
              <a:lnSpc>
                <a:spcPct val="100000"/>
              </a:lnSpc>
              <a:spcBef>
                <a:spcPts val="1600"/>
              </a:spcBef>
              <a:spcAft>
                <a:spcPts val="0"/>
              </a:spcAft>
              <a:buNone/>
            </a:pPr>
            <a:r>
              <a:rPr lang="en">
                <a:solidFill>
                  <a:schemeClr val="lt1"/>
                </a:solidFill>
              </a:rPr>
              <a:t>Key findings derived from the analysis conducted on various aspects of the restaurant industry, accompanied by actionable recommendations for stakeholders.</a:t>
            </a:r>
            <a:endParaRPr>
              <a:solidFill>
                <a:schemeClr val="lt1"/>
              </a:solidFill>
            </a:endParaRPr>
          </a:p>
          <a:p>
            <a:pPr indent="-342900" lvl="0" marL="457200" rtl="0" algn="l">
              <a:lnSpc>
                <a:spcPct val="100000"/>
              </a:lnSpc>
              <a:spcBef>
                <a:spcPts val="1600"/>
              </a:spcBef>
              <a:spcAft>
                <a:spcPts val="0"/>
              </a:spcAft>
              <a:buClr>
                <a:schemeClr val="lt1"/>
              </a:buClr>
              <a:buSzPts val="1800"/>
              <a:buAutoNum type="arabicPeriod"/>
            </a:pPr>
            <a:r>
              <a:rPr lang="en">
                <a:solidFill>
                  <a:schemeClr val="lt1"/>
                </a:solidFill>
              </a:rPr>
              <a:t>Customer Preferences and Satisfaction</a:t>
            </a:r>
            <a:endParaRPr>
              <a:solidFill>
                <a:schemeClr val="lt1"/>
              </a:solidFill>
            </a:endParaRPr>
          </a:p>
          <a:p>
            <a:pPr indent="-342900" lvl="0" marL="457200" rtl="0" algn="l">
              <a:lnSpc>
                <a:spcPct val="100000"/>
              </a:lnSpc>
              <a:spcBef>
                <a:spcPts val="0"/>
              </a:spcBef>
              <a:spcAft>
                <a:spcPts val="0"/>
              </a:spcAft>
              <a:buClr>
                <a:schemeClr val="lt1"/>
              </a:buClr>
              <a:buSzPts val="1800"/>
              <a:buAutoNum type="arabicPeriod"/>
            </a:pPr>
            <a:r>
              <a:rPr lang="en">
                <a:solidFill>
                  <a:schemeClr val="lt1"/>
                </a:solidFill>
              </a:rPr>
              <a:t>Competitive Landscape and Market Opportunities</a:t>
            </a:r>
            <a:endParaRPr>
              <a:solidFill>
                <a:schemeClr val="lt1"/>
              </a:solidFill>
            </a:endParaRPr>
          </a:p>
          <a:p>
            <a:pPr indent="-342900" lvl="0" marL="457200" rtl="0" algn="l">
              <a:lnSpc>
                <a:spcPct val="100000"/>
              </a:lnSpc>
              <a:spcBef>
                <a:spcPts val="0"/>
              </a:spcBef>
              <a:spcAft>
                <a:spcPts val="0"/>
              </a:spcAft>
              <a:buClr>
                <a:schemeClr val="lt1"/>
              </a:buClr>
              <a:buSzPts val="1800"/>
              <a:buAutoNum type="arabicPeriod"/>
            </a:pPr>
            <a:r>
              <a:rPr lang="en">
                <a:solidFill>
                  <a:schemeClr val="lt1"/>
                </a:solidFill>
              </a:rPr>
              <a:t>Financial Considerations and Cost Management</a:t>
            </a:r>
            <a:endParaRPr>
              <a:solidFill>
                <a:schemeClr val="lt1"/>
              </a:solidFill>
            </a:endParaRPr>
          </a:p>
          <a:p>
            <a:pPr indent="0" lvl="0" marL="0" rtl="0" algn="l">
              <a:lnSpc>
                <a:spcPct val="100000"/>
              </a:lnSpc>
              <a:spcBef>
                <a:spcPts val="1600"/>
              </a:spcBef>
              <a:spcAft>
                <a:spcPts val="1600"/>
              </a:spcAft>
              <a:buNone/>
            </a:pPr>
            <a:r>
              <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1"/>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229" name="Google Shape;229;p41"/>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Thank you</a:t>
            </a:r>
            <a:endParaRPr sz="4200">
              <a:solidFill>
                <a:schemeClr val="accent5"/>
              </a:solidFill>
            </a:endParaRPr>
          </a:p>
          <a:p>
            <a:pPr indent="0" lvl="0" marL="0" rtl="0" algn="l">
              <a:spcBef>
                <a:spcPts val="1000"/>
              </a:spcBef>
              <a:spcAft>
                <a:spcPts val="0"/>
              </a:spcAft>
              <a:buNone/>
            </a:pPr>
            <a:r>
              <a:rPr b="0" lang="en" sz="2100"/>
              <a:t>We look forward to the opportunity for expanding restaurants to new countries to collaborate with you and contribute to the culinary-success in the future.</a:t>
            </a:r>
            <a:endParaRPr b="0" sz="2100"/>
          </a:p>
          <a:p>
            <a:pPr indent="0" lvl="0" marL="0" rtl="0" algn="l">
              <a:lnSpc>
                <a:spcPct val="115000"/>
              </a:lnSpc>
              <a:spcBef>
                <a:spcPts val="1000"/>
              </a:spcBef>
              <a:spcAft>
                <a:spcPts val="1000"/>
              </a:spcAft>
              <a:buNone/>
            </a:pPr>
            <a:r>
              <a:t/>
            </a:r>
            <a:endParaRPr sz="2400" u="sng">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6"/>
          <p:cNvSpPr txBox="1"/>
          <p:nvPr/>
        </p:nvSpPr>
        <p:spPr>
          <a:xfrm>
            <a:off x="530250" y="657900"/>
            <a:ext cx="8071800" cy="40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6"/>
          <p:cNvPicPr preferRelativeResize="0"/>
          <p:nvPr/>
        </p:nvPicPr>
        <p:blipFill>
          <a:blip r:embed="rId3">
            <a:alphaModFix/>
          </a:blip>
          <a:stretch>
            <a:fillRect/>
          </a:stretch>
        </p:blipFill>
        <p:spPr>
          <a:xfrm>
            <a:off x="1163650" y="1374725"/>
            <a:ext cx="7035725" cy="3673525"/>
          </a:xfrm>
          <a:prstGeom prst="rect">
            <a:avLst/>
          </a:prstGeom>
          <a:noFill/>
          <a:ln>
            <a:noFill/>
          </a:ln>
        </p:spPr>
      </p:pic>
      <p:sp>
        <p:nvSpPr>
          <p:cNvPr id="124" name="Google Shape;124;p26"/>
          <p:cNvSpPr txBox="1"/>
          <p:nvPr/>
        </p:nvSpPr>
        <p:spPr>
          <a:xfrm>
            <a:off x="1198000" y="559725"/>
            <a:ext cx="6962100" cy="6678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rPr b="1" lang="en" sz="1800"/>
              <a:t>Online Delivery Restaurants</a:t>
            </a:r>
            <a:endParaRPr b="1"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txBox="1"/>
          <p:nvPr/>
        </p:nvSpPr>
        <p:spPr>
          <a:xfrm>
            <a:off x="424438" y="3604300"/>
            <a:ext cx="7840200" cy="105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Lato"/>
                <a:ea typeface="Lato"/>
                <a:cs typeface="Lato"/>
                <a:sym typeface="Lato"/>
              </a:rPr>
              <a:t>Spreadsheet Project:</a:t>
            </a:r>
            <a:endParaRPr b="1" sz="2400">
              <a:latin typeface="Lato"/>
              <a:ea typeface="Lato"/>
              <a:cs typeface="Lato"/>
              <a:sym typeface="Lato"/>
            </a:endParaRPr>
          </a:p>
          <a:p>
            <a:pPr indent="0" lvl="0" marL="0" rtl="0" algn="l">
              <a:spcBef>
                <a:spcPts val="1000"/>
              </a:spcBef>
              <a:spcAft>
                <a:spcPts val="0"/>
              </a:spcAft>
              <a:buClr>
                <a:schemeClr val="dk1"/>
              </a:buClr>
              <a:buSzPts val="1100"/>
              <a:buFont typeface="Arial"/>
              <a:buNone/>
            </a:pPr>
            <a:r>
              <a:rPr b="1" lang="en" sz="2400">
                <a:solidFill>
                  <a:schemeClr val="dk1"/>
                </a:solidFill>
                <a:latin typeface="Lato"/>
                <a:ea typeface="Lato"/>
                <a:cs typeface="Lato"/>
                <a:sym typeface="Lato"/>
              </a:rPr>
              <a:t>Zomato Restaurants Analysis</a:t>
            </a:r>
            <a:endParaRPr b="1" sz="2400">
              <a:latin typeface="Lato"/>
              <a:ea typeface="Lato"/>
              <a:cs typeface="Lato"/>
              <a:sym typeface="Lato"/>
            </a:endParaRPr>
          </a:p>
        </p:txBody>
      </p:sp>
      <p:pic>
        <p:nvPicPr>
          <p:cNvPr id="130" name="Google Shape;130;p27"/>
          <p:cNvPicPr preferRelativeResize="0"/>
          <p:nvPr/>
        </p:nvPicPr>
        <p:blipFill>
          <a:blip r:embed="rId3">
            <a:alphaModFix/>
          </a:blip>
          <a:stretch>
            <a:fillRect/>
          </a:stretch>
        </p:blipFill>
        <p:spPr>
          <a:xfrm>
            <a:off x="2853750" y="1088525"/>
            <a:ext cx="2981576" cy="2236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500">
                <a:solidFill>
                  <a:schemeClr val="dk1"/>
                </a:solidFill>
                <a:latin typeface="Calibri"/>
                <a:ea typeface="Calibri"/>
                <a:cs typeface="Calibri"/>
                <a:sym typeface="Calibri"/>
              </a:rPr>
              <a:t>Unveiling Restaurant Insights</a:t>
            </a:r>
            <a:endParaRPr sz="1900">
              <a:latin typeface="Calibri"/>
              <a:ea typeface="Calibri"/>
              <a:cs typeface="Calibri"/>
              <a:sym typeface="Calibri"/>
            </a:endParaRPr>
          </a:p>
        </p:txBody>
      </p:sp>
      <p:sp>
        <p:nvSpPr>
          <p:cNvPr id="136" name="Google Shape;136;p28"/>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The project aims to harness the power of data analytics to provide valuable insights for restaurant owners and stakeholders. By analyzing restaurant data, the project seeks to address critical challenges in the industry, such as identifying new opportunities for growth, understanding customer preferences, and optimizing operational efficiency.</a:t>
            </a:r>
            <a:endParaRPr b="0" sz="1800">
              <a:latin typeface="Lato"/>
              <a:ea typeface="Lato"/>
              <a:cs typeface="Lato"/>
              <a:sym typeface="Lato"/>
            </a:endParaRPr>
          </a:p>
        </p:txBody>
      </p:sp>
      <p:pic>
        <p:nvPicPr>
          <p:cNvPr id="137" name="Google Shape;137;p28"/>
          <p:cNvPicPr preferRelativeResize="0"/>
          <p:nvPr/>
        </p:nvPicPr>
        <p:blipFill>
          <a:blip r:embed="rId3">
            <a:alphaModFix/>
          </a:blip>
          <a:stretch>
            <a:fillRect/>
          </a:stretch>
        </p:blipFill>
        <p:spPr>
          <a:xfrm>
            <a:off x="7515875" y="3137950"/>
            <a:ext cx="1428750" cy="1409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Restaurant owners grapple with several key challenges:</a:t>
            </a:r>
            <a:endParaRPr sz="2800"/>
          </a:p>
        </p:txBody>
      </p:sp>
      <p:sp>
        <p:nvSpPr>
          <p:cNvPr id="143" name="Google Shape;143;p29"/>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9"/>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9"/>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rgbClr val="00FF00"/>
                </a:solidFill>
              </a:rPr>
              <a:t>Menu Optimization</a:t>
            </a:r>
            <a:r>
              <a:rPr lang="en" sz="1500"/>
              <a:t>: Designing menus that appeal to customers and maximize profitability involves considering ingredient costs, dish popularity, and seasonal trends.</a:t>
            </a:r>
            <a:endParaRPr b="0" sz="800">
              <a:solidFill>
                <a:schemeClr val="lt1"/>
              </a:solidFill>
            </a:endParaRPr>
          </a:p>
        </p:txBody>
      </p:sp>
      <p:sp>
        <p:nvSpPr>
          <p:cNvPr id="147" name="Google Shape;147;p29"/>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FF0000"/>
                </a:solidFill>
              </a:rPr>
              <a:t>Understanding Customer Preferences</a:t>
            </a:r>
            <a:r>
              <a:rPr lang="en" sz="1400"/>
              <a:t>: Meeting diverse customer needs and expectations, from food choices to dining experiences, requires a deep understanding of consumer preferences.</a:t>
            </a:r>
            <a:endParaRPr sz="700">
              <a:solidFill>
                <a:schemeClr val="lt1"/>
              </a:solidFill>
            </a:endParaRPr>
          </a:p>
        </p:txBody>
      </p:sp>
      <p:sp>
        <p:nvSpPr>
          <p:cNvPr id="148" name="Google Shape;148;p29"/>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FFE599"/>
                </a:solidFill>
              </a:rPr>
              <a:t>Pricing Strategies:</a:t>
            </a:r>
            <a:r>
              <a:rPr lang="en" sz="1400"/>
              <a:t> Striking the right balance between profitability and affordability while remaining competitive in the market is crucial for successful pricing strategies.</a:t>
            </a:r>
            <a:endParaRPr b="0" sz="700">
              <a:solidFill>
                <a:schemeClr val="lt1"/>
              </a:solidFill>
            </a:endParaRPr>
          </a:p>
        </p:txBody>
      </p:sp>
      <p:sp>
        <p:nvSpPr>
          <p:cNvPr id="149" name="Google Shape;149;p29"/>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Lato"/>
                <a:ea typeface="Lato"/>
                <a:cs typeface="Lato"/>
                <a:sym typeface="Lato"/>
              </a:rPr>
              <a:t>Quotes for illustration purposes only</a:t>
            </a:r>
            <a:endParaRPr i="1" sz="1200">
              <a:solidFill>
                <a:schemeClr val="accent5"/>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pic>
        <p:nvPicPr>
          <p:cNvPr id="154" name="Google Shape;154;p30"/>
          <p:cNvPicPr preferRelativeResize="0"/>
          <p:nvPr/>
        </p:nvPicPr>
        <p:blipFill rotWithShape="1">
          <a:blip r:embed="rId3">
            <a:alphaModFix/>
          </a:blip>
          <a:srcRect b="0" l="1276" r="1276" t="0"/>
          <a:stretch/>
        </p:blipFill>
        <p:spPr>
          <a:xfrm>
            <a:off x="0" y="0"/>
            <a:ext cx="9143997" cy="5143498"/>
          </a:xfrm>
          <a:prstGeom prst="rect">
            <a:avLst/>
          </a:prstGeom>
          <a:noFill/>
          <a:ln>
            <a:noFill/>
          </a:ln>
        </p:spPr>
      </p:pic>
      <p:sp>
        <p:nvSpPr>
          <p:cNvPr id="155" name="Google Shape;155;p30"/>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0"/>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300">
                <a:solidFill>
                  <a:schemeClr val="accent5"/>
                </a:solidFill>
              </a:rPr>
              <a:t>Scenario Highlighting the Need for Data-Driven Insights</a:t>
            </a:r>
            <a:endParaRPr b="1" sz="2300">
              <a:solidFill>
                <a:schemeClr val="accent5"/>
              </a:solidFill>
            </a:endParaRPr>
          </a:p>
          <a:p>
            <a:pPr indent="0" lvl="0" marL="0" rtl="0" algn="l">
              <a:lnSpc>
                <a:spcPct val="100000"/>
              </a:lnSpc>
              <a:spcBef>
                <a:spcPts val="1600"/>
              </a:spcBef>
              <a:spcAft>
                <a:spcPts val="0"/>
              </a:spcAft>
              <a:buClr>
                <a:schemeClr val="dk2"/>
              </a:buClr>
              <a:buSzPts val="1100"/>
              <a:buFont typeface="Arial"/>
              <a:buNone/>
            </a:pPr>
            <a:r>
              <a:rPr lang="en" sz="1300">
                <a:solidFill>
                  <a:schemeClr val="lt1"/>
                </a:solidFill>
              </a:rPr>
              <a:t>Scenario 1: A restaurant introduces a new menu item based on intuition and customer feedback gathered informally. However, sales of the new item are lower than expected, leading to wasted resources and missed revenue opportunities.</a:t>
            </a:r>
            <a:endParaRPr sz="1300">
              <a:solidFill>
                <a:schemeClr val="lt1"/>
              </a:solidFill>
            </a:endParaRPr>
          </a:p>
          <a:p>
            <a:pPr indent="0" lvl="0" marL="0" rtl="0" algn="l">
              <a:lnSpc>
                <a:spcPct val="100000"/>
              </a:lnSpc>
              <a:spcBef>
                <a:spcPts val="1600"/>
              </a:spcBef>
              <a:spcAft>
                <a:spcPts val="0"/>
              </a:spcAft>
              <a:buClr>
                <a:schemeClr val="dk2"/>
              </a:buClr>
              <a:buSzPts val="1100"/>
              <a:buFont typeface="Arial"/>
              <a:buNone/>
            </a:pPr>
            <a:r>
              <a:t/>
            </a:r>
            <a:endParaRPr sz="1300">
              <a:solidFill>
                <a:schemeClr val="lt1"/>
              </a:solidFill>
            </a:endParaRPr>
          </a:p>
          <a:p>
            <a:pPr indent="0" lvl="0" marL="0" rtl="0" algn="l">
              <a:lnSpc>
                <a:spcPct val="100000"/>
              </a:lnSpc>
              <a:spcBef>
                <a:spcPts val="1600"/>
              </a:spcBef>
              <a:spcAft>
                <a:spcPts val="0"/>
              </a:spcAft>
              <a:buClr>
                <a:schemeClr val="dk2"/>
              </a:buClr>
              <a:buSzPts val="1100"/>
              <a:buFont typeface="Arial"/>
              <a:buNone/>
            </a:pPr>
            <a:r>
              <a:rPr lang="en" sz="1300">
                <a:solidFill>
                  <a:schemeClr val="lt1"/>
                </a:solidFill>
              </a:rPr>
              <a:t>Scenario 2: A restaurant experiences a sudden drop in foot traffic during certain days of the week. Without data to analyze customer traffic patterns and identify potential reasons for the decline, the restaurant struggles to implement targeted solutions to attract more diners.</a:t>
            </a:r>
            <a:endParaRPr sz="1300">
              <a:solidFill>
                <a:schemeClr val="lt1"/>
              </a:solidFill>
            </a:endParaRPr>
          </a:p>
          <a:p>
            <a:pPr indent="0" lvl="0" marL="0" rtl="0" algn="l">
              <a:lnSpc>
                <a:spcPct val="100000"/>
              </a:lnSpc>
              <a:spcBef>
                <a:spcPts val="1600"/>
              </a:spcBef>
              <a:spcAft>
                <a:spcPts val="1600"/>
              </a:spcAft>
              <a:buNone/>
            </a:pPr>
            <a:r>
              <a:t/>
            </a:r>
            <a:endParaRPr sz="13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 Importance of Each Task in Addressing the Identified Problem:</a:t>
            </a:r>
            <a:endParaRPr sz="1800">
              <a:solidFill>
                <a:schemeClr val="accent5"/>
              </a:solidFill>
            </a:endParaRPr>
          </a:p>
          <a:p>
            <a:pPr indent="0" lvl="0" marL="0" rtl="0" algn="l">
              <a:spcBef>
                <a:spcPts val="1000"/>
              </a:spcBef>
              <a:spcAft>
                <a:spcPts val="0"/>
              </a:spcAft>
              <a:buClr>
                <a:schemeClr val="dk2"/>
              </a:buClr>
              <a:buSzPts val="1100"/>
              <a:buFont typeface="Arial"/>
              <a:buNone/>
            </a:pPr>
            <a:r>
              <a:t/>
            </a:r>
            <a:endParaRPr sz="1800">
              <a:solidFill>
                <a:schemeClr val="accent5"/>
              </a:solidFill>
            </a:endParaRPr>
          </a:p>
          <a:p>
            <a:pPr indent="0" lvl="0" marL="0" rtl="0" algn="l">
              <a:spcBef>
                <a:spcPts val="1000"/>
              </a:spcBef>
              <a:spcAft>
                <a:spcPts val="0"/>
              </a:spcAft>
              <a:buClr>
                <a:schemeClr val="dk2"/>
              </a:buClr>
              <a:buSzPts val="1100"/>
              <a:buFont typeface="Arial"/>
              <a:buNone/>
            </a:pPr>
            <a:r>
              <a:rPr lang="en" sz="1800" u="sng"/>
              <a:t>Data cleaning</a:t>
            </a:r>
            <a:r>
              <a:rPr lang="en" sz="1800"/>
              <a:t> ensures the accuracy of analyses, providing reliable insights for decision-making.</a:t>
            </a:r>
            <a:endParaRPr sz="1800"/>
          </a:p>
          <a:p>
            <a:pPr indent="0" lvl="0" marL="0" rtl="0" algn="l">
              <a:spcBef>
                <a:spcPts val="1000"/>
              </a:spcBef>
              <a:spcAft>
                <a:spcPts val="0"/>
              </a:spcAft>
              <a:buClr>
                <a:schemeClr val="dk2"/>
              </a:buClr>
              <a:buSzPts val="1100"/>
              <a:buFont typeface="Arial"/>
              <a:buNone/>
            </a:pPr>
            <a:r>
              <a:rPr lang="en" sz="1800" u="sng"/>
              <a:t>Restaurant distribution analysis</a:t>
            </a:r>
            <a:r>
              <a:rPr lang="en" sz="1800"/>
              <a:t> identifies growth opportunities and areas for market expansion.</a:t>
            </a:r>
            <a:endParaRPr sz="1800"/>
          </a:p>
          <a:p>
            <a:pPr indent="0" lvl="0" marL="0" rtl="0" algn="l">
              <a:spcBef>
                <a:spcPts val="1000"/>
              </a:spcBef>
              <a:spcAft>
                <a:spcPts val="0"/>
              </a:spcAft>
              <a:buClr>
                <a:schemeClr val="dk2"/>
              </a:buClr>
              <a:buSzPts val="1100"/>
              <a:buFont typeface="Arial"/>
              <a:buNone/>
            </a:pPr>
            <a:r>
              <a:rPr lang="en" sz="1800" u="sng"/>
              <a:t>Quality assessment </a:t>
            </a:r>
            <a:r>
              <a:rPr lang="en" sz="1800"/>
              <a:t>based on ratings helps prioritize improvements to enhance customer satisfaction.</a:t>
            </a:r>
            <a:endParaRPr sz="1800"/>
          </a:p>
          <a:p>
            <a:pPr indent="0" lvl="0" marL="0" rtl="0" algn="l">
              <a:spcBef>
                <a:spcPts val="1000"/>
              </a:spcBef>
              <a:spcAft>
                <a:spcPts val="0"/>
              </a:spcAft>
              <a:buClr>
                <a:schemeClr val="dk2"/>
              </a:buClr>
              <a:buSzPts val="1100"/>
              <a:buFont typeface="Arial"/>
              <a:buNone/>
            </a:pPr>
            <a:r>
              <a:rPr lang="en" sz="1800" u="sng"/>
              <a:t>Financial expenditure evaluation</a:t>
            </a:r>
            <a:r>
              <a:rPr lang="en" sz="1800"/>
              <a:t> aids in cost management and pricing strategy development.</a:t>
            </a:r>
            <a:endParaRPr sz="1800"/>
          </a:p>
          <a:p>
            <a:pPr indent="0" lvl="0" marL="0" rtl="0" algn="l">
              <a:spcBef>
                <a:spcPts val="1000"/>
              </a:spcBef>
              <a:spcAft>
                <a:spcPts val="0"/>
              </a:spcAft>
              <a:buClr>
                <a:schemeClr val="dk2"/>
              </a:buClr>
              <a:buSzPts val="1100"/>
              <a:buFont typeface="Arial"/>
              <a:buNone/>
            </a:pPr>
            <a:r>
              <a:rPr lang="en" sz="1800" u="sng"/>
              <a:t>Analyzing the influence</a:t>
            </a:r>
            <a:r>
              <a:rPr lang="en" sz="1800"/>
              <a:t> of service offerings assists in optimizing operations and improving customer experiences.</a:t>
            </a:r>
            <a:endParaRPr sz="1800"/>
          </a:p>
          <a:p>
            <a:pPr indent="0" lvl="0" marL="0" rtl="0" algn="l">
              <a:spcBef>
                <a:spcPts val="1000"/>
              </a:spcBef>
              <a:spcAft>
                <a:spcPts val="1000"/>
              </a:spcAft>
              <a:buNone/>
            </a:pPr>
            <a:r>
              <a:t/>
            </a:r>
            <a:endParaRPr sz="1800">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Data Cleaning</a:t>
            </a:r>
            <a:endParaRPr sz="2400"/>
          </a:p>
        </p:txBody>
      </p:sp>
      <p:sp>
        <p:nvSpPr>
          <p:cNvPr id="167" name="Google Shape;167;p32"/>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In this phase of the project, the focus was on preparing the data for analysis by cleaning it and addressing any inconsistencies or missing values. The following steps were taken to clean the data using appropriate Excel formulas</a:t>
            </a:r>
            <a:endParaRPr b="0" sz="1800">
              <a:latin typeface="Lato"/>
              <a:ea typeface="Lato"/>
              <a:cs typeface="Lato"/>
              <a:sym typeface="Lato"/>
            </a:endParaRPr>
          </a:p>
          <a:p>
            <a:pPr indent="-342900" lvl="0" marL="457200" rtl="0" algn="l">
              <a:lnSpc>
                <a:spcPct val="115000"/>
              </a:lnSpc>
              <a:spcBef>
                <a:spcPts val="1600"/>
              </a:spcBef>
              <a:spcAft>
                <a:spcPts val="0"/>
              </a:spcAft>
              <a:buSzPts val="1800"/>
              <a:buFont typeface="Lato"/>
              <a:buAutoNum type="arabicPeriod"/>
            </a:pPr>
            <a:r>
              <a:rPr b="0" lang="en" sz="1800">
                <a:latin typeface="Lato"/>
                <a:ea typeface="Lato"/>
                <a:cs typeface="Lato"/>
                <a:sym typeface="Lato"/>
              </a:rPr>
              <a:t>Handling Null or Mishandled Values</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AutoNum type="arabicPeriod"/>
            </a:pPr>
            <a:r>
              <a:rPr b="0" lang="en" sz="1800">
                <a:latin typeface="Lato"/>
                <a:ea typeface="Lato"/>
                <a:cs typeface="Lato"/>
                <a:sym typeface="Lato"/>
              </a:rPr>
              <a:t>Filling Country Names Using VLOOKUP</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AutoNum type="arabicPeriod"/>
            </a:pPr>
            <a:r>
              <a:rPr b="0" lang="en" sz="1800">
                <a:latin typeface="Lato"/>
                <a:ea typeface="Lato"/>
                <a:cs typeface="Lato"/>
                <a:sym typeface="Lato"/>
              </a:rPr>
              <a:t>Ensuring Consistency and Accuracy</a:t>
            </a:r>
            <a:endParaRPr b="0" sz="1800">
              <a:latin typeface="Lato"/>
              <a:ea typeface="Lato"/>
              <a:cs typeface="Lato"/>
              <a:sym typeface="Lato"/>
            </a:endParaRPr>
          </a:p>
        </p:txBody>
      </p:sp>
      <p:pic>
        <p:nvPicPr>
          <p:cNvPr descr="Book titled, &quot;Made To Stick,&quot; standing on its side" id="168" name="Google Shape;168;p32"/>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 name="Shape 172"/>
        <p:cNvGrpSpPr/>
        <p:nvPr/>
      </p:nvGrpSpPr>
      <p:grpSpPr>
        <a:xfrm>
          <a:off x="0" y="0"/>
          <a:ext cx="0" cy="0"/>
          <a:chOff x="0" y="0"/>
          <a:chExt cx="0" cy="0"/>
        </a:xfrm>
      </p:grpSpPr>
      <p:pic>
        <p:nvPicPr>
          <p:cNvPr id="173" name="Google Shape;173;p33"/>
          <p:cNvPicPr preferRelativeResize="0"/>
          <p:nvPr/>
        </p:nvPicPr>
        <p:blipFill>
          <a:blip r:embed="rId3">
            <a:alphaModFix/>
          </a:blip>
          <a:stretch>
            <a:fillRect/>
          </a:stretch>
        </p:blipFill>
        <p:spPr>
          <a:xfrm>
            <a:off x="191650" y="193587"/>
            <a:ext cx="4254600" cy="4818038"/>
          </a:xfrm>
          <a:prstGeom prst="rect">
            <a:avLst/>
          </a:prstGeom>
          <a:noFill/>
          <a:ln>
            <a:noFill/>
          </a:ln>
        </p:spPr>
      </p:pic>
      <p:pic>
        <p:nvPicPr>
          <p:cNvPr descr="Piece of duct tape sticking a note to the slide" id="174" name="Google Shape;174;p33"/>
          <p:cNvPicPr preferRelativeResize="0"/>
          <p:nvPr/>
        </p:nvPicPr>
        <p:blipFill rotWithShape="1">
          <a:blip r:embed="rId4">
            <a:alphaModFix/>
          </a:blip>
          <a:srcRect b="10011" l="9244" r="2118" t="5926"/>
          <a:stretch/>
        </p:blipFill>
        <p:spPr>
          <a:xfrm rot="154828">
            <a:off x="1282950" y="178151"/>
            <a:ext cx="2072000" cy="736050"/>
          </a:xfrm>
          <a:prstGeom prst="rect">
            <a:avLst/>
          </a:prstGeom>
          <a:noFill/>
          <a:ln>
            <a:noFill/>
          </a:ln>
        </p:spPr>
      </p:pic>
      <p:sp>
        <p:nvSpPr>
          <p:cNvPr id="175" name="Google Shape;175;p33"/>
          <p:cNvSpPr txBox="1"/>
          <p:nvPr/>
        </p:nvSpPr>
        <p:spPr>
          <a:xfrm>
            <a:off x="602500" y="76272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chemeClr val="lt2"/>
                </a:solidFill>
                <a:latin typeface="Raleway"/>
                <a:ea typeface="Raleway"/>
                <a:cs typeface="Raleway"/>
                <a:sym typeface="Raleway"/>
              </a:rPr>
              <a:t>Current Quality of Restaurants</a:t>
            </a:r>
            <a:endParaRPr b="1" sz="1900">
              <a:solidFill>
                <a:schemeClr val="lt2"/>
              </a:solidFill>
              <a:latin typeface="Raleway"/>
              <a:ea typeface="Raleway"/>
              <a:cs typeface="Raleway"/>
              <a:sym typeface="Raleway"/>
            </a:endParaRPr>
          </a:p>
        </p:txBody>
      </p:sp>
      <p:sp>
        <p:nvSpPr>
          <p:cNvPr id="176" name="Google Shape;176;p33"/>
          <p:cNvSpPr txBox="1"/>
          <p:nvPr>
            <p:ph idx="4294967295" type="body"/>
          </p:nvPr>
        </p:nvSpPr>
        <p:spPr>
          <a:xfrm>
            <a:off x="602500" y="140833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A comprehensive analysis of the current quality of restaurants in the suggested countries based on ratings and the count of votes.</a:t>
            </a:r>
            <a:endParaRPr sz="1200">
              <a:latin typeface="Raleway"/>
              <a:ea typeface="Raleway"/>
              <a:cs typeface="Raleway"/>
              <a:sym typeface="Raleway"/>
            </a:endParaRPr>
          </a:p>
          <a:p>
            <a:pPr indent="0" lvl="0" marL="0" rtl="0" algn="l">
              <a:spcBef>
                <a:spcPts val="1600"/>
              </a:spcBef>
              <a:spcAft>
                <a:spcPts val="0"/>
              </a:spcAft>
              <a:buClr>
                <a:schemeClr val="dk2"/>
              </a:buClr>
              <a:buSzPts val="1100"/>
              <a:buFont typeface="Arial"/>
              <a:buNone/>
            </a:pPr>
            <a:r>
              <a:rPr lang="en" sz="1200">
                <a:latin typeface="Raleway"/>
                <a:ea typeface="Raleway"/>
                <a:cs typeface="Raleway"/>
                <a:sym typeface="Raleway"/>
              </a:rPr>
              <a:t>By examining these key metrics, stakeholders gain valuable insights into customer satisfaction levels and the overall performance of restaurants within the target markets.</a:t>
            </a:r>
            <a:endParaRPr sz="1200">
              <a:latin typeface="Raleway"/>
              <a:ea typeface="Raleway"/>
              <a:cs typeface="Raleway"/>
              <a:sym typeface="Raleway"/>
            </a:endParaRPr>
          </a:p>
          <a:p>
            <a:pPr indent="0" lvl="0" marL="457200" rtl="0" algn="l">
              <a:spcBef>
                <a:spcPts val="1600"/>
              </a:spcBef>
              <a:spcAft>
                <a:spcPts val="1000"/>
              </a:spcAft>
              <a:buNone/>
            </a:pPr>
            <a:r>
              <a:t/>
            </a:r>
            <a:endParaRPr sz="1200">
              <a:latin typeface="Raleway"/>
              <a:ea typeface="Raleway"/>
              <a:cs typeface="Raleway"/>
              <a:sym typeface="Raleway"/>
            </a:endParaRPr>
          </a:p>
        </p:txBody>
      </p:sp>
      <p:pic>
        <p:nvPicPr>
          <p:cNvPr id="177" name="Google Shape;177;p33"/>
          <p:cNvPicPr preferRelativeResize="0"/>
          <p:nvPr/>
        </p:nvPicPr>
        <p:blipFill>
          <a:blip r:embed="rId5">
            <a:alphaModFix/>
          </a:blip>
          <a:stretch>
            <a:fillRect/>
          </a:stretch>
        </p:blipFill>
        <p:spPr>
          <a:xfrm>
            <a:off x="4446250" y="917400"/>
            <a:ext cx="4392951" cy="33704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t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